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19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0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0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6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9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8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9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1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2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7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B140C-5A20-4C1E-8C0F-1643C943B10A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1A14B-C8B9-4208-82E2-999982D2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7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Noun Clauses with THAT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81647"/>
            <a:ext cx="9144000" cy="38904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Spring 2018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3715067"/>
            <a:ext cx="9144000" cy="467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 self-study guide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4387494"/>
            <a:ext cx="9144000" cy="3890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Independent Learning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83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247"/>
          </a:xfrm>
        </p:spPr>
        <p:txBody>
          <a:bodyPr/>
          <a:lstStyle/>
          <a:p>
            <a:pPr algn="ctr"/>
            <a:r>
              <a:rPr lang="en-US" dirty="0" smtClean="0"/>
              <a:t>Noun Clause as OBJECT of the sentence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226372"/>
            <a:ext cx="4519108" cy="528200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Very common with certain main verbs (in any tense):</a:t>
            </a:r>
          </a:p>
          <a:p>
            <a:pPr lvl="1">
              <a:buFontTx/>
              <a:buChar char="-"/>
            </a:pPr>
            <a:r>
              <a:rPr lang="en-US" dirty="0" smtClean="0"/>
              <a:t>People believe that…</a:t>
            </a:r>
          </a:p>
          <a:p>
            <a:pPr lvl="1">
              <a:buFontTx/>
              <a:buChar char="-"/>
            </a:pPr>
            <a:r>
              <a:rPr lang="en-US" dirty="0" smtClean="0"/>
              <a:t>Everyone thought that…</a:t>
            </a:r>
          </a:p>
          <a:p>
            <a:pPr lvl="1">
              <a:buFontTx/>
              <a:buChar char="-"/>
            </a:pPr>
            <a:r>
              <a:rPr lang="en-US" dirty="0" smtClean="0"/>
              <a:t>Scientists have suspected that…</a:t>
            </a:r>
          </a:p>
          <a:p>
            <a:pPr lvl="1">
              <a:buFontTx/>
              <a:buChar char="-"/>
            </a:pPr>
            <a:r>
              <a:rPr lang="en-US" dirty="0" smtClean="0"/>
              <a:t>Most psychologists say that…</a:t>
            </a:r>
          </a:p>
          <a:p>
            <a:pPr lvl="1">
              <a:buFontTx/>
              <a:buChar char="-"/>
            </a:pPr>
            <a:r>
              <a:rPr lang="en-US" dirty="0" smtClean="0"/>
              <a:t>Parents know that…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(Notice that all of these are </a:t>
            </a:r>
            <a:r>
              <a:rPr lang="en-US" b="1" dirty="0" smtClean="0"/>
              <a:t>objective</a:t>
            </a:r>
            <a:r>
              <a:rPr lang="en-US" dirty="0" smtClean="0"/>
              <a:t> phrasing – avoid using personal phrases like “I think that…” in academic writing.)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561704" y="1226372"/>
            <a:ext cx="6024281" cy="528200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dirty="0" smtClean="0"/>
              <a:t>Everyone knew that [</a:t>
            </a:r>
            <a:r>
              <a:rPr lang="en-US" i="1" dirty="0" smtClean="0"/>
              <a:t>he was innocent</a:t>
            </a:r>
            <a:r>
              <a:rPr lang="en-US" dirty="0" smtClean="0"/>
              <a:t>].</a:t>
            </a:r>
          </a:p>
          <a:p>
            <a:pPr marL="457200" lvl="1" indent="0">
              <a:buNone/>
            </a:pPr>
            <a:r>
              <a:rPr lang="en-US" dirty="0" smtClean="0"/>
              <a:t>Notice the noun clause is a full sentence.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World leaders know that [</a:t>
            </a:r>
            <a:r>
              <a:rPr lang="en-US" i="1" dirty="0" smtClean="0"/>
              <a:t>refugees who don’t speak the local language struggle to find jobs </a:t>
            </a:r>
            <a:r>
              <a:rPr lang="en-US" i="1" u="sng" dirty="0" smtClean="0"/>
              <a:t>in their new country</a:t>
            </a:r>
            <a:r>
              <a:rPr lang="en-US" dirty="0" smtClean="0"/>
              <a:t>].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sz="2400" dirty="0" smtClean="0"/>
              <a:t>The noun clause is still a normal sentence, including a relative clause and a </a:t>
            </a:r>
            <a:r>
              <a:rPr lang="en-US" sz="2400" u="sng" dirty="0" smtClean="0"/>
              <a:t>prepositional phrase for location</a:t>
            </a:r>
            <a:r>
              <a:rPr lang="en-US" sz="2400" dirty="0" smtClean="0"/>
              <a:t>.</a:t>
            </a:r>
          </a:p>
          <a:p>
            <a:pPr marL="342900" lvl="1" indent="-342900">
              <a:spcBef>
                <a:spcPts val="1000"/>
              </a:spcBef>
            </a:pPr>
            <a:r>
              <a:rPr lang="en-US" sz="2800" dirty="0" smtClean="0"/>
              <a:t>Most people believe that </a:t>
            </a:r>
            <a:r>
              <a:rPr lang="en-US" sz="2800" dirty="0"/>
              <a:t>[</a:t>
            </a:r>
            <a:r>
              <a:rPr lang="en-US" sz="2800" i="1" dirty="0" smtClean="0"/>
              <a:t>being healthy is more important than being wealthy</a:t>
            </a:r>
            <a:r>
              <a:rPr lang="en-US" sz="2800" dirty="0" smtClean="0"/>
              <a:t>].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 smtClean="0"/>
              <a:t>The noun clause is still a normal sentence, this time starting with a gerund.</a:t>
            </a:r>
            <a:endParaRPr lang="en-US" dirty="0"/>
          </a:p>
          <a:p>
            <a:pPr marL="0" lvl="1" indent="0">
              <a:spcBef>
                <a:spcPts val="1000"/>
              </a:spcBef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078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/>
          <a:lstStyle/>
          <a:p>
            <a:pPr algn="ctr"/>
            <a:r>
              <a:rPr lang="en-US" dirty="0" smtClean="0"/>
              <a:t>Noun Clause as SUBJECT of the sentence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376979"/>
            <a:ext cx="5181600" cy="34209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Start with “That” or “The fact that”</a:t>
            </a:r>
          </a:p>
          <a:p>
            <a:r>
              <a:rPr lang="en-US" dirty="0" smtClean="0"/>
              <a:t>Notice that each noun clause is still a complete sentence and there is another main verb for the whole sentence.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376979"/>
            <a:ext cx="5181600" cy="342093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That </a:t>
            </a:r>
            <a:r>
              <a:rPr lang="en-US" dirty="0"/>
              <a:t>[</a:t>
            </a:r>
            <a:r>
              <a:rPr lang="en-US" i="1" dirty="0" smtClean="0"/>
              <a:t>global warming is real</a:t>
            </a:r>
            <a:r>
              <a:rPr lang="en-US" dirty="0" smtClean="0"/>
              <a:t>] </a:t>
            </a:r>
            <a:r>
              <a:rPr lang="en-US" b="1" dirty="0" smtClean="0"/>
              <a:t>is</a:t>
            </a:r>
            <a:r>
              <a:rPr lang="en-US" dirty="0" smtClean="0"/>
              <a:t> amazingly still not accepted by everyone.</a:t>
            </a:r>
          </a:p>
          <a:p>
            <a:r>
              <a:rPr lang="en-US" dirty="0" smtClean="0"/>
              <a:t>The fact that [</a:t>
            </a:r>
            <a:r>
              <a:rPr lang="en-US" i="1" dirty="0" smtClean="0"/>
              <a:t>innocent people can go to jail for crimes they did not commit</a:t>
            </a:r>
            <a:r>
              <a:rPr lang="en-US" dirty="0" smtClean="0"/>
              <a:t>] </a:t>
            </a:r>
            <a:r>
              <a:rPr lang="en-US" b="1" dirty="0" smtClean="0"/>
              <a:t>upsets</a:t>
            </a:r>
            <a:r>
              <a:rPr lang="en-US" dirty="0" smtClean="0"/>
              <a:t> many citizens.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066852"/>
            <a:ext cx="10515600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If the subject is too long, it may be difficult for the reader to understand the sentence.  To solve this problem, you can use an “introductory </a:t>
            </a:r>
            <a:r>
              <a:rPr lang="en-US" sz="2800" b="1" dirty="0" smtClean="0"/>
              <a:t>it</a:t>
            </a:r>
            <a:r>
              <a:rPr lang="en-US" sz="2800" dirty="0" smtClean="0"/>
              <a:t>”:</a:t>
            </a:r>
          </a:p>
        </p:txBody>
      </p:sp>
    </p:spTree>
    <p:extLst>
      <p:ext uri="{BB962C8B-B14F-4D97-AF65-F5344CB8AC3E}">
        <p14:creationId xmlns:p14="http://schemas.microsoft.com/office/powerpoint/2010/main" val="55001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004"/>
          </a:xfrm>
        </p:spPr>
        <p:txBody>
          <a:bodyPr/>
          <a:lstStyle/>
          <a:p>
            <a:pPr algn="ctr"/>
            <a:r>
              <a:rPr lang="en-US" dirty="0" smtClean="0"/>
              <a:t>Introductory “It” with a Noun Clause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199" y="1237129"/>
            <a:ext cx="10515601" cy="81758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“It” is the subject, but </a:t>
            </a:r>
            <a:r>
              <a:rPr lang="en-US" b="1" dirty="0" smtClean="0"/>
              <a:t>it shows</a:t>
            </a:r>
            <a:r>
              <a:rPr lang="en-US" dirty="0" smtClean="0"/>
              <a:t> that [</a:t>
            </a:r>
            <a:r>
              <a:rPr lang="en-US" i="1" dirty="0" smtClean="0"/>
              <a:t>a noun clause will follow</a:t>
            </a:r>
            <a:r>
              <a:rPr lang="en-US" dirty="0" smtClean="0"/>
              <a:t>].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1839557"/>
            <a:ext cx="10515600" cy="466881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Could be difficult to read: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smtClean="0"/>
              <a:t>That [</a:t>
            </a:r>
            <a:r>
              <a:rPr lang="en-US" sz="2400" i="1" dirty="0" smtClean="0"/>
              <a:t>passive smoking is harmful for children</a:t>
            </a:r>
            <a:r>
              <a:rPr lang="en-US" sz="2400" dirty="0" smtClean="0"/>
              <a:t>] </a:t>
            </a:r>
            <a:r>
              <a:rPr lang="en-US" sz="2400" b="1" dirty="0" smtClean="0"/>
              <a:t>has been proven </a:t>
            </a:r>
            <a:r>
              <a:rPr lang="en-US" sz="2400" dirty="0" smtClean="0"/>
              <a:t>by many research studies.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smtClean="0"/>
              <a:t>That [</a:t>
            </a:r>
            <a:r>
              <a:rPr lang="en-US" sz="2400" i="1" dirty="0" smtClean="0"/>
              <a:t>children who live with smokers are more likely to start smoking at a young age</a:t>
            </a:r>
            <a:r>
              <a:rPr lang="en-US" sz="2400" dirty="0" smtClean="0"/>
              <a:t>] </a:t>
            </a:r>
            <a:r>
              <a:rPr lang="en-US" sz="2400" b="1" dirty="0" smtClean="0"/>
              <a:t>is understood </a:t>
            </a:r>
            <a:r>
              <a:rPr lang="en-US" sz="2400" dirty="0" smtClean="0"/>
              <a:t>by almost everyone.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Easier, with introductory “it”: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 smtClean="0"/>
              <a:t>It</a:t>
            </a:r>
            <a:r>
              <a:rPr lang="en-US" sz="2400" dirty="0" smtClean="0"/>
              <a:t> </a:t>
            </a:r>
            <a:r>
              <a:rPr lang="en-US" sz="2400" b="1" dirty="0" smtClean="0"/>
              <a:t>has been proven </a:t>
            </a:r>
            <a:r>
              <a:rPr lang="en-US" sz="2400" dirty="0" smtClean="0"/>
              <a:t>by many research studies that [</a:t>
            </a:r>
            <a:r>
              <a:rPr lang="en-US" sz="2400" i="1" dirty="0" smtClean="0"/>
              <a:t>passive smoking is harmful for children</a:t>
            </a:r>
            <a:r>
              <a:rPr lang="en-US" sz="2400" dirty="0" smtClean="0"/>
              <a:t>].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 smtClean="0"/>
              <a:t>It is understood </a:t>
            </a:r>
            <a:r>
              <a:rPr lang="en-US" sz="2400" dirty="0" smtClean="0"/>
              <a:t>by almost everyone that [</a:t>
            </a:r>
            <a:r>
              <a:rPr lang="en-US" sz="2400" i="1" dirty="0" smtClean="0"/>
              <a:t>children who live with smokers are more likely to start smoking at a young age</a:t>
            </a:r>
            <a:r>
              <a:rPr lang="en-US" sz="2400" dirty="0" smtClean="0"/>
              <a:t>].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722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Hearsay Reporting with Noun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To report common beliefs held by most people, we use the introductory “it” with a passive verb: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- It is known that…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- It has been said that…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- It was believed that…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Notice they are in passive form.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It is known that </a:t>
            </a:r>
            <a:r>
              <a:rPr lang="en-US" dirty="0" smtClean="0"/>
              <a:t>[</a:t>
            </a:r>
            <a:r>
              <a:rPr lang="en-US" i="1" dirty="0" smtClean="0"/>
              <a:t>passive smoking is harmful for children</a:t>
            </a:r>
            <a:r>
              <a:rPr lang="en-US" dirty="0" smtClean="0"/>
              <a:t>].</a:t>
            </a:r>
          </a:p>
          <a:p>
            <a:r>
              <a:rPr lang="en-US" dirty="0" smtClean="0"/>
              <a:t>Before Copernicus proved the theory wrong, </a:t>
            </a:r>
            <a:r>
              <a:rPr lang="en-US" b="1" dirty="0" smtClean="0"/>
              <a:t>it was thought that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i="1" dirty="0" smtClean="0"/>
              <a:t>the Sun revolved around the Earth</a:t>
            </a:r>
            <a:r>
              <a:rPr lang="en-US" dirty="0" smtClean="0"/>
              <a:t>].  </a:t>
            </a:r>
          </a:p>
          <a:p>
            <a:r>
              <a:rPr lang="en-US" b="1" dirty="0" smtClean="0"/>
              <a:t>It was announced that </a:t>
            </a:r>
            <a:r>
              <a:rPr lang="en-US" dirty="0" smtClean="0"/>
              <a:t>[</a:t>
            </a:r>
            <a:r>
              <a:rPr lang="en-US" i="1" dirty="0" smtClean="0"/>
              <a:t>everyone can access their family history on the e-</a:t>
            </a:r>
            <a:r>
              <a:rPr lang="en-US" i="1" dirty="0" err="1" smtClean="0"/>
              <a:t>devlet</a:t>
            </a:r>
            <a:r>
              <a:rPr lang="en-US" i="1" dirty="0" smtClean="0"/>
              <a:t> website</a:t>
            </a:r>
            <a:r>
              <a:rPr lang="en-US" dirty="0" smtClean="0"/>
              <a:t>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use other noun clauses with “that”, but not always: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It is a fact that [</a:t>
            </a:r>
            <a:r>
              <a:rPr lang="en-US" dirty="0"/>
              <a:t>(</a:t>
            </a:r>
            <a:r>
              <a:rPr lang="en-US" i="1" dirty="0" smtClean="0"/>
              <a:t>what you eat</a:t>
            </a:r>
            <a:r>
              <a:rPr lang="en-US" dirty="0" smtClean="0"/>
              <a:t>) and (</a:t>
            </a:r>
            <a:r>
              <a:rPr lang="en-US" i="1" dirty="0" smtClean="0"/>
              <a:t>how much you exercise</a:t>
            </a:r>
            <a:r>
              <a:rPr lang="en-US" dirty="0" smtClean="0"/>
              <a:t>) affect your health].</a:t>
            </a:r>
          </a:p>
          <a:p>
            <a:r>
              <a:rPr lang="en-US" dirty="0" smtClean="0"/>
              <a:t>Scientists have shown that [(</a:t>
            </a:r>
            <a:r>
              <a:rPr lang="en-US" i="1" dirty="0" smtClean="0"/>
              <a:t>how long you sleep</a:t>
            </a:r>
            <a:r>
              <a:rPr lang="en-US" dirty="0" smtClean="0"/>
              <a:t>) can affect your memory].</a:t>
            </a:r>
          </a:p>
          <a:p>
            <a:r>
              <a:rPr lang="en-US" dirty="0" smtClean="0"/>
              <a:t>Psychologists believe that [(</a:t>
            </a:r>
            <a:r>
              <a:rPr lang="en-US" i="1" dirty="0" smtClean="0"/>
              <a:t>how you feel about yourself</a:t>
            </a:r>
            <a:r>
              <a:rPr lang="en-US" dirty="0"/>
              <a:t>)</a:t>
            </a:r>
            <a:r>
              <a:rPr lang="en-US" dirty="0" smtClean="0"/>
              <a:t> is greatly influenced by your parents’ behavior towards you as a child].</a:t>
            </a:r>
          </a:p>
          <a:p>
            <a:endParaRPr lang="en-US" dirty="0" smtClean="0"/>
          </a:p>
          <a:p>
            <a:r>
              <a:rPr lang="en-US" dirty="0" smtClean="0"/>
              <a:t>Everyone is wondering </a:t>
            </a:r>
            <a:r>
              <a:rPr lang="en-US" strike="sngStrike" dirty="0" smtClean="0"/>
              <a:t>that</a:t>
            </a:r>
            <a:r>
              <a:rPr lang="en-US" dirty="0" smtClean="0"/>
              <a:t> [</a:t>
            </a:r>
            <a:r>
              <a:rPr lang="en-US" i="1" dirty="0" smtClean="0"/>
              <a:t>if the proficiency exam will be difficult</a:t>
            </a:r>
            <a:r>
              <a:rPr lang="en-US" dirty="0" smtClean="0"/>
              <a:t>].</a:t>
            </a:r>
          </a:p>
          <a:p>
            <a:r>
              <a:rPr lang="en-US" dirty="0" smtClean="0"/>
              <a:t>New parents often are concerned about </a:t>
            </a:r>
            <a:r>
              <a:rPr lang="en-US" strike="sngStrike" dirty="0" smtClean="0"/>
              <a:t>that</a:t>
            </a:r>
            <a:r>
              <a:rPr lang="en-US" dirty="0" smtClean="0"/>
              <a:t> [</a:t>
            </a:r>
            <a:r>
              <a:rPr lang="en-US" i="1" dirty="0" smtClean="0"/>
              <a:t>how often their baby cries</a:t>
            </a:r>
            <a:r>
              <a:rPr lang="en-US" dirty="0" smtClean="0"/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31828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1. Put these sentences in order.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alone. </a:t>
            </a:r>
            <a:r>
              <a:rPr lang="en-US" dirty="0"/>
              <a:t>groups in is </a:t>
            </a:r>
            <a:r>
              <a:rPr lang="en-US" dirty="0" smtClean="0"/>
              <a:t>It </a:t>
            </a:r>
            <a:r>
              <a:rPr lang="en-US" dirty="0"/>
              <a:t>known prefer students than that to usually </a:t>
            </a:r>
            <a:r>
              <a:rPr lang="en-US" dirty="0" smtClean="0"/>
              <a:t>work</a:t>
            </a:r>
          </a:p>
          <a:p>
            <a:pPr marL="514350" indent="-514350">
              <a:buAutoNum type="arabicPeriod"/>
            </a:pPr>
            <a:r>
              <a:rPr lang="en-US" dirty="0"/>
              <a:t>and are children getting having important </a:t>
            </a:r>
            <a:r>
              <a:rPr lang="en-US" dirty="0" smtClean="0"/>
              <a:t>life. </a:t>
            </a:r>
            <a:r>
              <a:rPr lang="en-US" dirty="0"/>
              <a:t>married Most of parts people that </a:t>
            </a:r>
            <a:r>
              <a:rPr lang="en-US" dirty="0" smtClean="0"/>
              <a:t>think</a:t>
            </a:r>
          </a:p>
          <a:p>
            <a:pPr marL="514350" indent="-514350">
              <a:buAutoNum type="arabicPeriod"/>
            </a:pPr>
            <a:r>
              <a:rPr lang="en-US" dirty="0"/>
              <a:t>a Earth fact getting is It that the </a:t>
            </a:r>
            <a:r>
              <a:rPr lang="en-US" dirty="0" smtClean="0"/>
              <a:t>warmer.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0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1.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is known that students usually prefer to work in groups than alone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Most people think that getting married and having children are important parts of life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It is a fact that the Earth is getting warmer.</a:t>
            </a:r>
          </a:p>
        </p:txBody>
      </p:sp>
    </p:spTree>
    <p:extLst>
      <p:ext uri="{BB962C8B-B14F-4D97-AF65-F5344CB8AC3E}">
        <p14:creationId xmlns:p14="http://schemas.microsoft.com/office/powerpoint/2010/main" val="164207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2. Complete these sentences with your own ideas.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3352"/>
            <a:ext cx="10515600" cy="4351338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Scientists have recently discovered that…</a:t>
            </a:r>
          </a:p>
          <a:p>
            <a:r>
              <a:rPr lang="en-US" dirty="0" smtClean="0"/>
              <a:t>It is known by all parents that…</a:t>
            </a:r>
          </a:p>
          <a:p>
            <a:r>
              <a:rPr lang="en-US" dirty="0" smtClean="0"/>
              <a:t>Psychologists believe that…</a:t>
            </a:r>
          </a:p>
          <a:p>
            <a:r>
              <a:rPr lang="en-US" dirty="0" smtClean="0"/>
              <a:t>When we are with our friends, it is expected that…</a:t>
            </a:r>
          </a:p>
          <a:p>
            <a:r>
              <a:rPr lang="en-US" dirty="0" smtClean="0"/>
              <a:t>Most teachers say that…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730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Noun Clauses with THAT</vt:lpstr>
      <vt:lpstr>Noun Clause as OBJECT of the sentence</vt:lpstr>
      <vt:lpstr>Noun Clause as SUBJECT of the sentence</vt:lpstr>
      <vt:lpstr>Introductory “It” with a Noun Clause</vt:lpstr>
      <vt:lpstr>Hearsay Reporting with Noun Clauses</vt:lpstr>
      <vt:lpstr>You can use other noun clauses with “that”, but not always:</vt:lpstr>
      <vt:lpstr>Practice 1. Put these sentences in order.</vt:lpstr>
      <vt:lpstr>Practice 1. Answers</vt:lpstr>
      <vt:lpstr>Practice 2. Complete these sentences with your own ideas.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 Clauses with THAT</dc:title>
  <dc:creator>hoca</dc:creator>
  <cp:lastModifiedBy>hoca</cp:lastModifiedBy>
  <cp:revision>15</cp:revision>
  <dcterms:created xsi:type="dcterms:W3CDTF">2018-05-14T08:32:38Z</dcterms:created>
  <dcterms:modified xsi:type="dcterms:W3CDTF">2018-05-14T10:43:57Z</dcterms:modified>
</cp:coreProperties>
</file>